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6" r:id="rId2"/>
    <p:sldId id="270" r:id="rId3"/>
    <p:sldId id="269" r:id="rId4"/>
    <p:sldId id="258" r:id="rId5"/>
    <p:sldId id="314" r:id="rId6"/>
    <p:sldId id="289" r:id="rId7"/>
    <p:sldId id="293" r:id="rId8"/>
    <p:sldId id="273" r:id="rId9"/>
    <p:sldId id="296" r:id="rId10"/>
    <p:sldId id="317" r:id="rId11"/>
    <p:sldId id="272" r:id="rId12"/>
    <p:sldId id="297" r:id="rId13"/>
    <p:sldId id="299" r:id="rId14"/>
    <p:sldId id="305" r:id="rId15"/>
    <p:sldId id="301" r:id="rId16"/>
    <p:sldId id="263" r:id="rId17"/>
    <p:sldId id="316" r:id="rId18"/>
    <p:sldId id="312" r:id="rId19"/>
    <p:sldId id="268" r:id="rId20"/>
    <p:sldId id="264" r:id="rId21"/>
    <p:sldId id="306" r:id="rId22"/>
    <p:sldId id="282" r:id="rId23"/>
    <p:sldId id="308" r:id="rId24"/>
    <p:sldId id="309" r:id="rId25"/>
    <p:sldId id="288" r:id="rId26"/>
    <p:sldId id="283" r:id="rId27"/>
    <p:sldId id="275" r:id="rId28"/>
    <p:sldId id="311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962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07/06/2020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final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1"/>
            <a:ext cx="8596668" cy="119219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Pour empêcher qu’un créneau sois ajouter plusieurs fois je créer une variable prenant le nombre de créneau similaire à celui entré dans le formulaire.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29BA8F9-3913-46D1-AFB7-22D65C0EBDA9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2C1DC8-11EF-4824-A7F7-46F5D4F45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4" t="21197" r="24487" b="72066"/>
          <a:stretch/>
        </p:blipFill>
        <p:spPr>
          <a:xfrm>
            <a:off x="189746" y="2733514"/>
            <a:ext cx="10362940" cy="6345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1FA56C-DF73-4AB3-BFD4-72ADD549B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0" t="46000" r="59297" b="44008"/>
          <a:stretch/>
        </p:blipFill>
        <p:spPr>
          <a:xfrm>
            <a:off x="2115752" y="4665832"/>
            <a:ext cx="5308784" cy="1091266"/>
          </a:xfrm>
          <a:prstGeom prst="rect">
            <a:avLst/>
          </a:prstGeom>
        </p:spPr>
      </p:pic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72E0080-0F86-4B6C-92EF-C45062EEBF54}"/>
              </a:ext>
            </a:extLst>
          </p:cNvPr>
          <p:cNvSpPr txBox="1">
            <a:spLocks/>
          </p:cNvSpPr>
          <p:nvPr/>
        </p:nvSpPr>
        <p:spPr>
          <a:xfrm>
            <a:off x="471810" y="3299102"/>
            <a:ext cx="8596668" cy="1192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fr-FR" dirty="0"/>
          </a:p>
          <a:p>
            <a:r>
              <a:rPr lang="fr-FR" dirty="0"/>
              <a:t>Ensuite si la variable est égale à 1 j’affiche une alerte et redirige vers la page d’ajout de créneau</a:t>
            </a: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4C2262AF-FA0B-4BDC-862C-17D54F5D3A96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E4BB244A-CEC6-49AB-A822-F6D635802B1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6C1F6EC5-3B98-4523-89D2-2F2FAF92063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E7AF6130-C1AF-45EE-B7F8-5F809B25D1C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2BE533B-37DC-429C-BADF-D817C620423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E36F1332-2A41-4268-97CA-4215A945C90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2774D479-8B8F-4903-A335-1D604A75180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D29BEF1D-6D4C-45D8-93D5-FA7D6541E9F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0CE6AFC2-3F61-46DB-A34F-CD9F1989A412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40A90D-3A40-49B8-91D8-8ACC10112446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0B3B449-84ED-49A6-901A-74EDCA1E8DD5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1CC44D-DB81-4A9E-8147-9DBE335910B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A4DB7F27-DD81-4A4A-942D-F36B1C401AFE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038475C4-9A36-429E-A0A7-2FFFAC9B1C2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2D8CF3C3-5472-431D-AC19-898A98ABFDB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9A7F8F16-54BA-490E-9DE0-7BD6F508609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1BD7FCFE-DAB9-4CFB-A5D3-C79DB4110F6C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9011A853-88D2-4164-BEDC-7F2221A2310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07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44" y="116697"/>
            <a:ext cx="4328456" cy="652514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63975" y="1385374"/>
            <a:ext cx="9179211" cy="5037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97E7E49-9D64-4477-8544-0B7493734BDC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757F6FEF-7B1E-490D-9962-75C31A28CA3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ECA9495A-BCD6-40F1-BB2D-6B3F6BF849FD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615BEFC1-D85C-4A75-8E2F-1B967BCF06A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DCE39F2C-D1A3-407F-BAB7-6EB6070E51D7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956B63A-5457-4FB7-9FEE-04129518FCF2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824AC9B3-21D6-4463-9840-2B91B9762422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EBBFD97E-4D7A-4193-AED8-115237C5749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F091F954-DB19-4AA1-97A5-FC1916FF00F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59699A7C-3432-4A50-AAF4-92CB7980450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A156F6-3B0A-4AF0-A29F-3929D4921C0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D1B62B4F-6178-4815-82D5-FF6E223A0E50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66591E-B2C1-474A-BF75-B8CE4317A9DF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98F8FFD7-A0CE-492A-BF11-DAFB1B0843D7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83A439A9-7415-4B0F-8F5A-BD820688B1EA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65D9B9FA-1462-4298-9EAB-B29CC3BF136B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4AF5904F-B80B-4378-BEFE-6249F4C932E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A9BDFD72-F58B-4652-87C9-B87F1F0870C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1630288-B691-4DE2-9570-0DF5E179FBE6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00B6D711-5582-4346-9944-42BEE7B4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74" y="612264"/>
            <a:ext cx="3362987" cy="9579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Calendrier de réservation </a:t>
            </a:r>
          </a:p>
        </p:txBody>
      </p:sp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31A7B-C4F5-4FE4-BD82-55573728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9023"/>
            <a:ext cx="6999816" cy="710948"/>
          </a:xfrm>
        </p:spPr>
        <p:txBody>
          <a:bodyPr/>
          <a:lstStyle/>
          <a:p>
            <a:r>
              <a:rPr lang="fr-FR" dirty="0"/>
              <a:t>Le constructeur du calendrier est composé de 2 paramètres.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3CB7C-F8C4-4D5F-8F79-A522B2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3880F-7CA9-4DFC-8E1A-745151FB6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31741" r="37667" b="51842"/>
          <a:stretch/>
        </p:blipFill>
        <p:spPr bwMode="auto">
          <a:xfrm>
            <a:off x="738659" y="1903845"/>
            <a:ext cx="7151213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1C8B-A0A1-4339-81A3-84516D35EC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44874" r="48440" b="42813"/>
          <a:stretch/>
        </p:blipFill>
        <p:spPr bwMode="auto">
          <a:xfrm>
            <a:off x="738660" y="4222225"/>
            <a:ext cx="7151212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E2162D-4DA5-4559-B136-C887E4977CBA}"/>
              </a:ext>
            </a:extLst>
          </p:cNvPr>
          <p:cNvSpPr txBox="1">
            <a:spLocks/>
          </p:cNvSpPr>
          <p:nvPr/>
        </p:nvSpPr>
        <p:spPr>
          <a:xfrm>
            <a:off x="649023" y="3631011"/>
            <a:ext cx="7151211" cy="71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retourner le nombre de semaines dans le mois.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12149C58-6FEA-4BE1-AB22-136677705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E6C88E3-6650-457F-B600-913E922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727417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14454B-A08D-4191-A0D2-8E6328A720C8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33052231-9F4D-4D17-95C6-B9A11282685D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6FA18F37-406D-4C50-9225-0EFB9DA93FC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1AAE2107-0DD4-4636-94DC-5A8486CC966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DCD31E7-4293-410B-A6AF-463828B48C33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4BA32077-8FCA-40B4-9600-F6D9C69909E2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7C789F3F-1A3B-4A1E-BDEA-E66B162FFF22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8A280D0-889C-4496-A772-8E142C20993A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4133A64D-1CF1-4783-9878-21EA771709B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6510729-1EC8-43F2-A966-1711433F0311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C0F771-C995-43C8-9622-EF0AFD5C4D7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BCB58D2-5705-47A9-A9BE-A15A76C033B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C5D73D-0120-4BE4-BA64-866E7EB1023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9FF65AE-2C5B-45EB-B0E1-91DDEAB1CB5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A0DA2DB-39A8-4AA4-B9F0-F06503AAD25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64E9D86B-1399-433F-AA7D-29A40E2F5DD7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A032ED2D-C3C5-4A6E-8E79-C9B670E04020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86A54BBF-37EA-4963-805B-AD33F53A0372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D611E42C-F13A-440D-AC65-B430B0154B1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79" y="1735933"/>
            <a:ext cx="3763521" cy="849311"/>
          </a:xfrm>
        </p:spPr>
        <p:txBody>
          <a:bodyPr/>
          <a:lstStyle/>
          <a:p>
            <a:r>
              <a:rPr lang="fr-FR" dirty="0"/>
              <a:t>Page pour réserver un créneau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395780" y="2347946"/>
            <a:ext cx="4102831" cy="413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8" y="839789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B09312-0329-499B-BAD0-0159C156022E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ABD6E3B-D6A2-4FD0-AC68-ACB714D95F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4" t="26638" r="728" b="44454"/>
          <a:stretch/>
        </p:blipFill>
        <p:spPr bwMode="auto">
          <a:xfrm>
            <a:off x="4713664" y="1948539"/>
            <a:ext cx="5789076" cy="185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21EC2153-D7B7-45B3-AF78-517D6FDB9E3F}"/>
              </a:ext>
            </a:extLst>
          </p:cNvPr>
          <p:cNvSpPr txBox="1">
            <a:spLocks/>
          </p:cNvSpPr>
          <p:nvPr/>
        </p:nvSpPr>
        <p:spPr>
          <a:xfrm>
            <a:off x="5471059" y="1462454"/>
            <a:ext cx="3763521" cy="84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Message de remerciement</a:t>
            </a: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EF2BBCFC-21F7-4B86-8AF0-A25B1E012C9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469D46F-BEC8-40EB-8F14-217D3BB80A3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D87AEDD5-C057-47A6-A9A0-A32B93D09A2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A528AC7E-C7E6-4A22-AD0C-46C62BD1E1D9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E5C02338-257C-4F91-A9BE-C2078CC5F12A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24187E6A-C957-4D57-A37B-581D9ABCDA0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3F93D230-DFE3-4551-BE24-64DE7397F23A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C07C498-B0BD-47E3-988A-0BA5B95C6A8F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4B7D6D51-9FB9-4FF6-9786-BD997FF4782C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79809B-E5DB-44BA-BFE9-796BC58BB26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22DC34D-1E56-43DE-9426-480D711CA01B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F91D61-177B-4639-9C60-2DCE54F05B02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235CF741-85FE-4F51-98BB-C0045007670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7F7AB984-E491-43E4-B29F-2008CF68062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7AB31417-1924-4F31-BF8A-CA791E15AB6E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0BEE0D95-EAEA-4DC5-B3E7-3DEA10AD5782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367EE233-F55D-43D2-98CC-1E2CC9541D2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12AA963D-E441-46A0-BFB2-21FA9D2C3CB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95" y="1561677"/>
            <a:ext cx="5372237" cy="71733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249497" y="2309773"/>
            <a:ext cx="5144624" cy="11087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677334" y="4688373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21884" y="3699020"/>
            <a:ext cx="5839915" cy="717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dirty="0"/>
              <a:t>L’envoie du mail s’opère avec la fonction mail qui a en paramètre le message, le sujet, le mail du destinataire et l’entête du mail.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93C0AC5-812D-4EFB-9B39-5E2BF4B3EA6A}"/>
              </a:ext>
            </a:extLst>
          </p:cNvPr>
          <p:cNvSpPr txBox="1"/>
          <p:nvPr/>
        </p:nvSpPr>
        <p:spPr>
          <a:xfrm>
            <a:off x="9194334" y="4510870"/>
            <a:ext cx="2025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Consulter, modifier, annuler sa réservation 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8083680-5111-43B4-B0CF-2095153363F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6049571" y="1802711"/>
            <a:ext cx="4568074" cy="2613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FFB4D7AB-E5BF-468C-A620-A7EA1112D7F2}"/>
              </a:ext>
            </a:extLst>
          </p:cNvPr>
          <p:cNvSpPr txBox="1">
            <a:spLocks/>
          </p:cNvSpPr>
          <p:nvPr/>
        </p:nvSpPr>
        <p:spPr>
          <a:xfrm>
            <a:off x="6570269" y="1369023"/>
            <a:ext cx="2703733" cy="433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Mail envoyé au joueur</a:t>
            </a: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A86CEE90-C26B-4C56-AB9C-4092F2EF1C9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D32661FE-04A8-4D11-AB87-AC4373E3DF9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26FAA965-7ABF-45B2-947C-23EB037EBCDE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C8E122EC-6446-4994-B353-72F216956262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33B84465-BDD9-40EF-A69E-6E397254D6B6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ED9D8896-0354-498F-A7B4-83DD50AF817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9B43FE5D-D220-4F27-A198-154B1BDBADC8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C4EEEFCB-CE22-4E16-AA79-9CE956358F8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E8AA355C-162D-4E75-A9A3-5424B76E428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AF59BF-6FCD-4EBA-87CD-E919D02476F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A7D2AF7-32CD-42AD-B939-3018265AD37C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ADB613-5F5B-42A6-B1F5-D4E4E84A1CF4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60C1A65-CB18-45A1-9864-3E0CEEAC4B59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8973AC80-BDEC-4574-9B96-6FA6863C48F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0193B3DD-00D4-4938-AF70-66443254AC00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11ABB7E9-CFC8-44DF-945D-4F159C0B284E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833BABBB-C2C2-40C3-8F37-E307B19C450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01AA1EDB-B63E-420A-BF1A-EC0D8CD56DB5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 ou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42" y="1599381"/>
            <a:ext cx="3570816" cy="640324"/>
          </a:xfrm>
        </p:spPr>
        <p:txBody>
          <a:bodyPr/>
          <a:lstStyle/>
          <a:p>
            <a:r>
              <a:rPr lang="fr-FR" dirty="0"/>
              <a:t>Page de connexion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170472" y="2236514"/>
            <a:ext cx="4011806" cy="2274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4571573" y="2321375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47898F35-DD59-48EC-A1A1-77AF2E197913}"/>
              </a:ext>
            </a:extLst>
          </p:cNvPr>
          <p:cNvSpPr txBox="1"/>
          <p:nvPr/>
        </p:nvSpPr>
        <p:spPr>
          <a:xfrm>
            <a:off x="9194334" y="4510870"/>
            <a:ext cx="2025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Consulter, modifier, annuler sa réservation </a:t>
            </a:r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7FB57F09-EFE6-4E6A-BC48-1B130CE6F814}"/>
              </a:ext>
            </a:extLst>
          </p:cNvPr>
          <p:cNvSpPr txBox="1">
            <a:spLocks/>
          </p:cNvSpPr>
          <p:nvPr/>
        </p:nvSpPr>
        <p:spPr>
          <a:xfrm>
            <a:off x="4975668" y="1595371"/>
            <a:ext cx="3826999" cy="640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consulter, modifier ou annuler sa réservation </a:t>
            </a: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E6FD6DED-1CB1-4B8B-9E78-BF46D61CD41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21E9B3C4-C253-405C-B725-330833817101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CD0F651-F23E-48C4-A665-CEACC961D99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4C94307A-51A2-4BC4-B998-5BF86B674092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BDDBB87B-4B15-4DBB-9B47-E2D879453A6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9F5CE6FD-A3BA-48AB-8BC5-87388783133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3141D5AD-E115-419B-9A78-BBD3301FF28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C5E2BF8B-0CC4-45E0-A4CB-C7DE73827F0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17317868-5987-42B0-B616-07F2B52B6CE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E257C9-30B4-4E9C-B9E6-73F6884CB5B2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6441E03-163D-45B9-BA48-17BF0EBA9076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F411BA-24C2-4701-9F16-384FB514A91A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8A8CA4B-F76B-4E5D-9411-C8FDDFFD8AC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65D176DC-18DA-4A07-AE9B-72148E3DCA0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3FF39280-EE2F-4D6E-AE3C-45A82E8D00A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6957C414-2BF2-4274-BAF7-0E10986645F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CCD9D519-0BE7-4038-8B71-0B7E1989C64B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2A4BB738-FF46-4D56-B6DE-663FB7A12FB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17" y="48223"/>
            <a:ext cx="3912115" cy="93175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2783502" y="1409441"/>
            <a:ext cx="4431030" cy="2835565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C7728C9-C512-4483-B495-C522028EF848}"/>
              </a:ext>
            </a:extLst>
          </p:cNvPr>
          <p:cNvSpPr txBox="1"/>
          <p:nvPr/>
        </p:nvSpPr>
        <p:spPr>
          <a:xfrm>
            <a:off x="9314305" y="5141639"/>
            <a:ext cx="202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Application Arduino</a:t>
            </a:r>
          </a:p>
        </p:txBody>
      </p:sp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EB86BF15-24E2-46DC-A807-D2C21620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2237" t="32815" r="21973" b="21998"/>
          <a:stretch/>
        </p:blipFill>
        <p:spPr>
          <a:xfrm>
            <a:off x="2418290" y="4674474"/>
            <a:ext cx="5293543" cy="204513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A1EF6A0-AB84-4FB5-8549-C18A0C11653F}"/>
              </a:ext>
            </a:extLst>
          </p:cNvPr>
          <p:cNvSpPr txBox="1"/>
          <p:nvPr/>
        </p:nvSpPr>
        <p:spPr>
          <a:xfrm>
            <a:off x="3495829" y="93711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B17FA-6895-4672-9610-258B3767899C}"/>
              </a:ext>
            </a:extLst>
          </p:cNvPr>
          <p:cNvSpPr txBox="1"/>
          <p:nvPr/>
        </p:nvSpPr>
        <p:spPr>
          <a:xfrm>
            <a:off x="4301378" y="430514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6C5AA11-1A3B-487C-AC36-900C8EF7126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8CB2532-6F43-4CB3-9B2D-84F8EF54C5D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9E805D9-755B-45BF-8991-B4046EF24D5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C086B559-4457-4241-8A99-FAC62FA0BF7A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0CC7D4D-99E5-4026-91CA-06852E12170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5D4E2A08-2B14-413F-98EA-14678EAB317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FC4BDBE-D646-4398-8786-A3C7552422E1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0FA88B53-B956-484D-9B38-CCCF641911A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16B7AECB-6BBA-4A39-AD44-4DBCB126A75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7EDB51-F2ED-41E4-BB6B-99C0C855A7A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F475FDF-C3FD-4425-872A-3714CB13F13D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02A1F-F5B8-494C-ACE5-1EE31085837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BF09E75-B4D1-4444-B73E-7FE73E97DF7A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8F08D45-A091-4D04-AC9F-0258220B32A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65EB28DB-8074-4D89-B8E4-B672945B8500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CFAE9809-FEC7-42A6-9609-C9C6E328935B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9028C950-212F-473B-8E91-5D31702748D4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A8E9490-BD53-4441-8F62-5A3A06FCA207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65" y="207414"/>
            <a:ext cx="6965593" cy="64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69EB09-758D-4FF7-BE49-B2364F1906B0}"/>
              </a:ext>
            </a:extLst>
          </p:cNvPr>
          <p:cNvSpPr txBox="1">
            <a:spLocks/>
          </p:cNvSpPr>
          <p:nvPr/>
        </p:nvSpPr>
        <p:spPr>
          <a:xfrm>
            <a:off x="7781045" y="435164"/>
            <a:ext cx="3488437" cy="262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>
                <a:solidFill>
                  <a:srgbClr val="A8135A"/>
                </a:solidFill>
              </a:rPr>
              <a:t>Diagramme de séquence de l’énigme musique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54C9371A-754D-4CA8-9A4C-FCA83C491B5A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8AFFCDC0-4C59-4031-9226-ACC7E548BFF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C598321F-EF78-411A-9ADA-68962A19384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BA0AA61-C738-49E5-B563-D5089A6B902C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6AF1C75-2E59-43B3-AB8D-9BF53A432EE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E8C26D2-7E72-4A59-907F-D14150B35F0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1110195-3039-4E1B-BD1E-5972C66ED171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A2F89489-557D-4117-B5E9-F4B21C49E4A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9C029457-1A14-4C06-819B-D529F44CA55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E9706F-78DA-490A-8585-237205B4F38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B2C234C-6B61-47A3-B4D4-FD1A3C88B563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6EEBD3-531F-4694-A1D9-F608DBCE6CB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4A48789-DD3F-4404-BCDC-30901A63FEB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C5E98EB-1E75-449F-8B80-06F5E5603B4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E0A4C7C8-F225-4864-9264-0ADD4CE5157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6E468636-FABA-466E-B339-92EF336280B1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8529ACB3-6118-4F65-8025-BE43F8215AB7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AF2F748F-1D50-4844-AD82-244C3E84587F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/>
              <a:t>Diagramme de classe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42" y="1579996"/>
            <a:ext cx="6075451" cy="46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1F9D5536-CC7A-457D-87BF-26D6B77ED7A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08F9400-0AFB-47C7-B30F-5074A4234C9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2172254-0D8B-49BE-8280-BF6A256E2860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72467C4E-C32B-4BF9-A24A-9DC011F33FCF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2CD0ACB-C2E2-4DBD-A968-A0A5A5CEEAF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12E60B2-C3B5-4C32-B8A5-7E6BE677003C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F2B97D1-E5CF-467C-8C36-AC895F857C0F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3A5DC22-A76F-49AB-8B46-01BADF62574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AE15F1AC-3750-4C0D-8927-6B328C951FF8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38E046-75AD-4415-80BD-2FB1B8D3CA02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2B2B217-1390-484D-9F99-84C3B8BF50B4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E9D6B-3640-4CA7-BC92-3E0652F2F266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BE41B6-B99E-47AD-B58D-929C8BA2B80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278C17A-E4B6-4217-8C2B-0477D63DA1B6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7E4CE60C-D008-4527-8CD8-BA0A2D4EB155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8E05FCF2-A657-4702-988A-F86479C86720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BB8EADD9-AFDD-41C4-B2A5-7651A29F8F73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24A34731-1B4B-43A3-9F6A-F1E3189A98F2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AC06103-B08E-4CC2-91A8-FE7B5DD25603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497" y="48241"/>
            <a:ext cx="5249930" cy="1336488"/>
          </a:xfrm>
        </p:spPr>
        <p:txBody>
          <a:bodyPr anchor="ctr">
            <a:normAutofit/>
          </a:bodyPr>
          <a:lstStyle/>
          <a:p>
            <a:pPr algn="ctr"/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553437" y="2127785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10" y="2441436"/>
            <a:ext cx="3966756" cy="22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0B8D05A-8D78-4335-B9AA-A185F65E7452}"/>
              </a:ext>
            </a:extLst>
          </p:cNvPr>
          <p:cNvSpPr txBox="1"/>
          <p:nvPr/>
        </p:nvSpPr>
        <p:spPr>
          <a:xfrm>
            <a:off x="823910" y="1758453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Schéma de câblage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861B3C-EFAF-4F0E-A131-F41DFC06EAFF}"/>
              </a:ext>
            </a:extLst>
          </p:cNvPr>
          <p:cNvSpPr txBox="1"/>
          <p:nvPr/>
        </p:nvSpPr>
        <p:spPr>
          <a:xfrm>
            <a:off x="6457836" y="177774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Câblage réel </a:t>
            </a: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DE3DC0F-9FC2-411F-B37B-62FA35836151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05E9265A-C0E9-4FF2-8C42-A9ADC455EEA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CB96360-D77F-4900-88BE-3E68064EAE63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E278BEBE-F711-4A06-AC64-6BB61E634DBB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4FC645E6-87BD-4293-9CEE-57AAEA1431B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33736852-0FC3-4A6D-82D6-30012BCB43AB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A578790A-B34A-4C7C-AA70-A7566463B854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9C99989C-BEA3-46CF-80BB-16804484CD58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354974E-4626-4BFC-A88B-3F79B530EF1F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10CA21-F593-45A8-9AAB-63D939402CA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48FB3DEA-1EA8-48F8-AAD5-9DB5C81B85C6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C9C0E8-B953-4FDC-A122-4E34AE79A754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035AAA11-31A9-49AE-A658-DFBF2C963AD0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75686AE4-C49A-42E1-9C89-2EED526721A8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B23C80D7-F950-4B19-806D-5DD61A512142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BEF9D230-46B9-4C7A-9062-D483B5E594AD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A09AAC92-C2E4-451C-B2DB-B1B3AA5E4D82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952208B7-443C-46C6-97DF-73AFF2DB387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144522" y="3139211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51143" y="314734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043052" y="327722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1648870" y="326871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538" y="314241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517710" y="3641117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486301" y="3674970"/>
            <a:ext cx="1353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Programme permettant de vérifier le mot de passe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2363174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26997" y="328120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6892753" y="327562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1893164" y="3641264"/>
            <a:ext cx="127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Formulaire de connexion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3941435" y="1967307"/>
            <a:ext cx="166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Consulter, modifier ou annuler sa réservation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7626656" y="327562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8348182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2965259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3232653" y="3674970"/>
            <a:ext cx="1485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Réserver un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Conclusion</a:t>
            </a: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9113938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4857825" y="3719528"/>
            <a:ext cx="157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Arduino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DA5DB35-6262-40F1-BF91-55555EAFF668}"/>
              </a:ext>
            </a:extLst>
          </p:cNvPr>
          <p:cNvSpPr/>
          <p:nvPr/>
        </p:nvSpPr>
        <p:spPr>
          <a:xfrm rot="16200000">
            <a:off x="3683296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C32C3A0-EC47-470B-838C-A9D1359871AE}"/>
              </a:ext>
            </a:extLst>
          </p:cNvPr>
          <p:cNvSpPr/>
          <p:nvPr/>
        </p:nvSpPr>
        <p:spPr>
          <a:xfrm rot="16200000">
            <a:off x="4444826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A806548-A442-41B6-935F-4B48D87AD560}"/>
              </a:ext>
            </a:extLst>
          </p:cNvPr>
          <p:cNvSpPr txBox="1"/>
          <p:nvPr/>
        </p:nvSpPr>
        <p:spPr>
          <a:xfrm>
            <a:off x="2635091" y="1767221"/>
            <a:ext cx="1513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A9751E-7341-4B8A-9ADA-3D25FF8AA702}"/>
              </a:ext>
            </a:extLst>
          </p:cNvPr>
          <p:cNvSpPr txBox="1"/>
          <p:nvPr/>
        </p:nvSpPr>
        <p:spPr>
          <a:xfrm>
            <a:off x="7251983" y="2681332"/>
            <a:ext cx="93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Câblage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873049D-8BBB-4CB9-986C-0CDC98432B5A}"/>
              </a:ext>
            </a:extLst>
          </p:cNvPr>
          <p:cNvSpPr txBox="1"/>
          <p:nvPr/>
        </p:nvSpPr>
        <p:spPr>
          <a:xfrm>
            <a:off x="8673938" y="2041410"/>
            <a:ext cx="1353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3833019E-EFB2-421F-A859-7B165BD57A1C}"/>
              </a:ext>
            </a:extLst>
          </p:cNvPr>
          <p:cNvSpPr/>
          <p:nvPr/>
        </p:nvSpPr>
        <p:spPr>
          <a:xfrm rot="16200000">
            <a:off x="9887744" y="328922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F691AD5-5345-48F6-9541-4C8C00229A10}"/>
              </a:ext>
            </a:extLst>
          </p:cNvPr>
          <p:cNvSpPr/>
          <p:nvPr/>
        </p:nvSpPr>
        <p:spPr>
          <a:xfrm rot="16200000">
            <a:off x="10609272" y="328438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DB4283-DE5F-4FD2-BB0D-379260671E63}"/>
              </a:ext>
            </a:extLst>
          </p:cNvPr>
          <p:cNvSpPr txBox="1"/>
          <p:nvPr/>
        </p:nvSpPr>
        <p:spPr>
          <a:xfrm>
            <a:off x="10201538" y="24156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Problème rencontrés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80345E-4514-4677-9556-2DB5C019C4A8}"/>
              </a:ext>
            </a:extLst>
          </p:cNvPr>
          <p:cNvSpPr txBox="1"/>
          <p:nvPr/>
        </p:nvSpPr>
        <p:spPr>
          <a:xfrm>
            <a:off x="1154399" y="1814047"/>
            <a:ext cx="1425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du Formulaire de connexion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3E8F9FB-7D5D-459F-AB12-A8DD4B250194}"/>
              </a:ext>
            </a:extLst>
          </p:cNvPr>
          <p:cNvSpPr txBox="1"/>
          <p:nvPr/>
        </p:nvSpPr>
        <p:spPr>
          <a:xfrm>
            <a:off x="5772258" y="1765250"/>
            <a:ext cx="1406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de l’énigme musique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915D23E-48BE-483C-9798-AC6F288C0865}"/>
              </a:ext>
            </a:extLst>
          </p:cNvPr>
          <p:cNvSpPr txBox="1"/>
          <p:nvPr/>
        </p:nvSpPr>
        <p:spPr>
          <a:xfrm>
            <a:off x="6425185" y="3697842"/>
            <a:ext cx="135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classe de l’application Arduino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4B2F436-129C-4E25-84C5-5ECC737E1DAA}"/>
              </a:ext>
            </a:extLst>
          </p:cNvPr>
          <p:cNvSpPr txBox="1"/>
          <p:nvPr/>
        </p:nvSpPr>
        <p:spPr>
          <a:xfrm>
            <a:off x="7928905" y="3709132"/>
            <a:ext cx="150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Bibliothèques utilisées</a:t>
            </a:r>
            <a:br>
              <a:rPr lang="fr-FR" sz="1600" dirty="0"/>
            </a:b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243692" y="1670466"/>
            <a:ext cx="9366750" cy="3698683"/>
          </a:xfrm>
          <a:prstGeom prst="rect">
            <a:avLst/>
          </a:prstGeom>
        </p:spPr>
      </p:pic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5C75713F-56FE-4B50-8EB8-F24D69B6D971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6B66F7B-D9AB-41FC-99E4-F491378D0E2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AA46A040-E788-4B97-8F63-BD23F516F7B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17E1762-38E2-4B51-B825-EDB6699BE59B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F642B3FB-8107-4CCD-8912-F2576D7DBEC8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6714F2B-C463-4F73-8921-F2318713891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CCF76664-4B27-4630-8607-16D4C0B02122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06E8A27-F834-431C-9FC4-E0AFEBE7F770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4D42656B-0F91-474B-94AB-C51CC12DD79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3E4FD-39B0-4638-B12E-15DD66D0D72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8F88BFD8-8A73-43FD-9D4B-1CDFAC35A028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E8FD1D-50DF-4404-85A6-E00DB3914E6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97CD26E-BC46-40E9-AA45-C0DDCFE9711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0990DA8-41B2-4781-9D3A-BDF6EC3D3EBC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CF92FA23-EB98-4E25-863F-4543C3268880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D41E5D56-48DB-4882-A72A-FF1C05068007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F377EDBD-0809-4406-B0FB-32C8E89A6F9D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C0F65C9-071B-49D7-90A7-BD1426DD303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147B8-F208-4AC5-AAA7-A14868DF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ASCII.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1125855" y="2393367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9D28DF4-9ECD-452C-89C4-400324005B07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9C8B833-FDF9-41EF-8B1C-D46209C3D36D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259C9BAD-E043-4401-B8E0-7174936569A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53906A8D-8529-43E2-A16D-3E5D736A8A26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4F91320-BC3F-4E9B-AF89-37DDEE3E7718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04E568D1-74C6-4A5E-9D9E-763F93313A83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0AA8BEBC-1AEE-4684-B8AB-41AEF3F89ADB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600FA950-C373-47F6-AC50-AFFE9EC0A42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461BA758-987D-4A6D-B16D-D9F47FB50B6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06A0D9-B3AD-4B21-B701-F2D4071779B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6E0C009-8F12-4BB1-922A-A778D5DEFA74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9C66CD-7639-4D6D-AFFF-16942CCDE1D6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19275A8-8383-4C24-B1F2-97684FA7EA5A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E4270BC1-7A83-4D46-BE0C-62EB202451F6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30B9CD7A-9896-48AE-99BF-F1F7641E52D2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F5A101C4-6EE7-463A-AFE7-C0EC976548C1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DB4D3B94-6402-4A3C-8599-016E56C79FBC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A7D2AD90-BCC8-48CF-B4C6-B5BF5DC33CC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AC1ED6-433E-412C-AE4A-BA1E60E2E0D7}"/>
              </a:ext>
            </a:extLst>
          </p:cNvPr>
          <p:cNvSpPr txBox="1"/>
          <p:nvPr/>
        </p:nvSpPr>
        <p:spPr>
          <a:xfrm>
            <a:off x="10167042" y="4547615"/>
            <a:ext cx="1352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796132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7" y="3243795"/>
            <a:ext cx="7893776" cy="95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initialiser l’écran et la technologie </a:t>
            </a:r>
            <a:r>
              <a:rPr lang="fr-FR" dirty="0" err="1"/>
              <a:t>Backlight</a:t>
            </a:r>
            <a:r>
              <a:rPr lang="fr-FR" dirty="0"/>
              <a:t>, puis écrire le message grâce à la variable « </a:t>
            </a:r>
            <a:r>
              <a:rPr lang="fr-FR" dirty="0" err="1"/>
              <a:t>lcd</a:t>
            </a:r>
            <a:r>
              <a:rPr lang="fr-FR" dirty="0"/>
              <a:t> » déclarée précédemment.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882640" y="240861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52153" b="42621"/>
          <a:stretch/>
        </p:blipFill>
        <p:spPr>
          <a:xfrm>
            <a:off x="777865" y="4162205"/>
            <a:ext cx="7099979" cy="1166739"/>
          </a:xfrm>
          <a:prstGeom prst="rect">
            <a:avLst/>
          </a:prstGeom>
        </p:spPr>
      </p:pic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00376443-BAF2-44FB-A34D-FA9F8D587210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5B3764C5-08FF-4323-A059-7643416E2F3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8C77264B-8375-4FC2-8982-93D993A33BE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D1B7E51-6E54-4CEF-8ACB-1BFC239F9A2F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04BC4CA2-8162-4751-8918-13B4B29CDA2D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E8D07D14-F18B-4278-B08B-8037A82D3E0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7CDE45C8-CD1C-4BE4-A8B8-D6745708472B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2E4DEFC2-65FF-42B1-B4E2-2E02DC6032F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D836E0AB-B097-441D-AC49-B0AE8116337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6B6EFE-8EDB-4F8B-8848-4BF8197F366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D0BB2E8-8DCF-4816-B086-CE51F3E4649E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6B017D-4EE3-40F5-9381-5C0431E9FEE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F9FE4D3-9186-48A8-A6B7-2C8035C8B166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96014EE7-1CDC-4472-BDC7-3805B629F00A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033BE2B4-0314-4839-B95F-09F0B21BABFD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E8A4982C-27EF-4F49-B478-896C23AD5B6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609F07D1-99CA-487B-9481-BA6121DC784D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759D4FD7-EEA3-4D14-9436-E4EED30B7F69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Partition solfège de « Au clair de la lune» :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05DF6B57-6E94-4574-99A8-ED6DF2ED3C5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2FE852E-EF1E-41D3-A39A-F698EB4C75B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BFA5DD4-AAF2-4E64-B23D-8C229EBFCF8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DC685544-E979-43C6-9B7E-60F90C746AD4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47D5697-D506-431C-95D9-9FFA3319877F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A7963CEA-77C4-4CBB-9671-944A4A9857D2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F3F24BA8-89C5-4BBD-949F-3F6ACAA989FD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F00D8A73-2A70-4FEF-B936-E9568A9CE710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187BBA4C-16D6-46AE-A7B2-F03F31F5C8FF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237C7D-30A0-4339-93BA-5C6FDC11635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54604BD-9871-4534-A821-63F2E93EF6C3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29005C-A973-432F-81B3-53636D68650A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A32DA51-8326-4894-A6CF-302BD60E40EE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915F713-70B0-4A2E-A786-D3D1E09F33EC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1B270009-8A6A-4969-8BB9-3638620F08F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B6F13355-B4F5-41FF-BE81-5A7F802AEBB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B12803D3-5FE8-42DC-8AC1-58FAB705A5E3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3C9CF49E-8C3A-4DA2-9302-5F628F7A685B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6" y="724494"/>
            <a:ext cx="4213775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651" y="423576"/>
            <a:ext cx="3325685" cy="1416618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605147" y="1509005"/>
            <a:ext cx="3401359" cy="477162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18ADCA9-AE7F-40D4-B541-15AB611CDE1A}"/>
              </a:ext>
            </a:extLst>
          </p:cNvPr>
          <p:cNvSpPr txBox="1">
            <a:spLocks/>
          </p:cNvSpPr>
          <p:nvPr/>
        </p:nvSpPr>
        <p:spPr>
          <a:xfrm>
            <a:off x="846944" y="1911676"/>
            <a:ext cx="3893058" cy="340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09C4957-863D-436E-B023-B981202F498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1244018" y="2332825"/>
            <a:ext cx="1815653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8DA5BB4-B323-47DE-8C10-3C617F41CAA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287309" y="3147101"/>
            <a:ext cx="1125762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AA924FA-CB2E-4F13-882B-80043013644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1149636" y="3979569"/>
            <a:ext cx="1931125" cy="244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86C9487-59E2-4488-9C11-92A63EB48EA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1171096" y="4318207"/>
            <a:ext cx="2381882" cy="190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C84B3E7-9A33-4D4D-82DF-28BC3B2B67D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1169621" y="4632714"/>
            <a:ext cx="1533146" cy="222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6AFA4E8-444F-4E5F-BE3C-B8F21AE1D544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E393C003-C66E-4177-BB3A-475D9CB43164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B16D6DC6-FFE7-4231-A1DA-D32D3854E55A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5FE082C-40FD-4C72-8D93-9FF04E5D6922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62C0E22-6231-4A1A-A0C9-5A2765E7E42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2E46F88-743E-4107-9036-EBBAAB2969C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1C09700D-DC64-4A0C-82B3-11708B3DB072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37B0005F-6D75-4222-89BF-9C7D1C0A9F6A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8D0BA7E1-20B2-4249-961E-582BA8993A0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D1930-AB2A-43EF-B45B-6D318C16DD3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2CE4D69-CF88-4D70-AE45-719CD9661112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762406-C014-4437-A712-6CCDB47E917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EADC014-3AA8-4CD2-B830-94739B521FC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9C2B313-6F30-48B4-A706-91A51343C433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F0ADBE65-2DE6-46C2-A0F5-755BC4CB9DD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D7DC562A-1868-4324-86A8-6C0C23AABC77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7F4A9E38-7A57-4115-A64B-D1B1AFFB565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6593170B-FF15-4CB7-A639-575333F6E732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324053" cy="2444967"/>
          </a:xfrm>
        </p:spPr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8395F45F-E3C0-4B41-9A9F-E9C1D1FFE63A}"/>
              </a:ext>
            </a:extLst>
          </p:cNvPr>
          <p:cNvSpPr txBox="1">
            <a:spLocks/>
          </p:cNvSpPr>
          <p:nvPr/>
        </p:nvSpPr>
        <p:spPr>
          <a:xfrm>
            <a:off x="692127" y="2024484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 mot de passe se définit avec </a:t>
            </a:r>
            <a:r>
              <a:rPr lang="fr-FR" dirty="0" err="1"/>
              <a:t>Password</a:t>
            </a:r>
            <a:r>
              <a:rPr lang="fr-FR" dirty="0"/>
              <a:t> («  »).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4AF1FF42-DDB8-4AFA-BD3D-27C918DF70D5}"/>
              </a:ext>
            </a:extLst>
          </p:cNvPr>
          <p:cNvSpPr txBox="1">
            <a:spLocks/>
          </p:cNvSpPr>
          <p:nvPr/>
        </p:nvSpPr>
        <p:spPr>
          <a:xfrm>
            <a:off x="678881" y="2938749"/>
            <a:ext cx="825345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Pwd.evaluate</a:t>
            </a:r>
            <a:r>
              <a:rPr lang="fr-FR" dirty="0"/>
              <a:t>() vérifie si le mot de passe est égale au mot de passe cible.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B1432-3A8D-4CCE-B7E5-1FD1992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5" r="76066" b="71385"/>
          <a:stretch/>
        </p:blipFill>
        <p:spPr>
          <a:xfrm>
            <a:off x="961040" y="2456503"/>
            <a:ext cx="5307488" cy="320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A642BC-E62D-47B6-936C-11265522F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1" t="30719" r="34807" b="66563"/>
          <a:stretch/>
        </p:blipFill>
        <p:spPr>
          <a:xfrm>
            <a:off x="961040" y="3479950"/>
            <a:ext cx="3498945" cy="388209"/>
          </a:xfrm>
          <a:prstGeom prst="rect">
            <a:avLst/>
          </a:prstGeom>
        </p:spPr>
      </p:pic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68F11E46-6413-4040-8B18-C88E8F844748}"/>
              </a:ext>
            </a:extLst>
          </p:cNvPr>
          <p:cNvSpPr txBox="1">
            <a:spLocks/>
          </p:cNvSpPr>
          <p:nvPr/>
        </p:nvSpPr>
        <p:spPr>
          <a:xfrm>
            <a:off x="664621" y="4039605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CC24B1A-0C6D-4179-A357-84DA143CAE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" t="33697" r="50027" b="47671"/>
          <a:stretch/>
        </p:blipFill>
        <p:spPr>
          <a:xfrm>
            <a:off x="742093" y="4756515"/>
            <a:ext cx="7454111" cy="1649972"/>
          </a:xfrm>
          <a:prstGeom prst="rect">
            <a:avLst/>
          </a:prstGeom>
        </p:spPr>
      </p:pic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6B590430-CD97-4A84-B22E-D685BD0D858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C5D4C8D-3BE1-42D2-9264-67FEB8B7C554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1C4C8C90-2800-4C12-8C6C-202383A61CCE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E24C5F4A-DA2F-4E09-8463-AA5109DA6FA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CD69CC0-126D-42D5-A23D-C59A245DB84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2F083F9A-32F6-4F64-BCBE-6960AB51525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43D5A74B-5838-46F7-AD76-B8C0FEDF401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55834BB4-E47A-4BC5-BD80-956E34FAC59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66385FE6-E505-4221-9EF7-2911C302DC0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4F8D54-4A0A-4127-85A9-405004BAAF6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5B97C767-46E5-4871-BA4B-FCDBAAF153E3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F76F06-2952-4B87-A1F9-925C6CDF62BE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4B41C42-5D4E-4266-8770-A72163BB545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096EEBDF-0AE2-4E05-94A3-DB5C7E64A5A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7001570F-DAD2-437F-B705-DC2D8C98714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0281240-3424-4714-A611-426DEE98102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1C02C681-DEA7-4F8C-8CDB-F42361725A5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CB3DF0D9-1B1F-412E-A725-6342D119F42C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Application Web</a:t>
            </a:r>
          </a:p>
          <a:p>
            <a:r>
              <a:rPr lang="fr-FR" dirty="0"/>
              <a:t>Partie analyse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Application Arduino</a:t>
            </a:r>
          </a:p>
          <a:p>
            <a:r>
              <a:rPr lang="fr-FR" dirty="0"/>
              <a:t>Câblage du pavé numérique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6FD14D56-6E8B-4951-9870-A1D0D9D5CC51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57426669-A539-4D4B-B249-A6CE2AD43C9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06F355C6-4D5E-4DF2-AFBB-EC429DB10F7D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783B6F81-8B2E-4E01-969D-B1B2F39F246A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656C6BFE-64CC-43CA-A53A-A9D3580AF6FA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9FC6918C-BE69-4480-BEF3-B797DA0694F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3177BE77-4F7B-447A-82CC-D7EA4A0EAD1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7466896F-B08B-46F9-80A0-D39EA4814132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532B387-1DDE-4CC4-98D9-F8CCB9FF57B6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3F32B6-1A89-4295-93AC-CCA461C138F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7B0E7AE-E070-4602-A275-605AA5425F96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DBE9EA-0229-4DFD-8333-21665067ED6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C2F93ABA-0087-434D-B8DF-D8BB23547AE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84096FE-FEA3-41D3-94C8-F0E9991B569D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69E345EC-13CC-492F-A94B-6A68EF41875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CD755899-4418-4CD9-8DA8-8FA5EFD3BA21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84069A83-9366-482A-84BE-65DFD18C504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1B92293-9DAD-4E2D-963B-29186884532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694127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875640" y="1725382"/>
            <a:ext cx="7977231" cy="4202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Connaissances apportées </a:t>
            </a:r>
          </a:p>
          <a:p>
            <a:r>
              <a:rPr lang="fr-FR" dirty="0"/>
              <a:t>Programmations web</a:t>
            </a:r>
          </a:p>
          <a:p>
            <a:r>
              <a:rPr lang="fr-FR" dirty="0"/>
              <a:t>Programmation Arduino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Ce qu’il me reste à faire</a:t>
            </a:r>
          </a:p>
          <a:p>
            <a:r>
              <a:rPr lang="fr-FR" dirty="0"/>
              <a:t>Partie physique</a:t>
            </a:r>
          </a:p>
          <a:p>
            <a:r>
              <a:rPr lang="fr-FR" dirty="0"/>
              <a:t>Plage de créneau horaire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Poursuite d’étude</a:t>
            </a:r>
          </a:p>
          <a:p>
            <a:r>
              <a:rPr lang="fr-FR" dirty="0" err="1"/>
              <a:t>Bachelor</a:t>
            </a:r>
            <a:r>
              <a:rPr lang="fr-FR" dirty="0"/>
              <a:t> développeur web</a:t>
            </a:r>
          </a:p>
          <a:p>
            <a:r>
              <a:rPr lang="fr-FR" dirty="0"/>
              <a:t>Ecole d’ingénieur </a:t>
            </a:r>
          </a:p>
          <a:p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6DAB02F6-D20B-4D7C-A5FC-763355E4014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B96D071A-71BE-465F-B75F-2E32DE8A3B80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8160C2BD-4140-44B1-9586-E04A7D3395F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6C6F252D-FF7F-4786-92B8-EB8CDBD7779F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53812B4-B976-4AC9-A164-0DA18E0D397E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3704443-583E-4CC5-945B-09787E7B665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F981918B-0FCC-461B-BFEC-5154D587847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1459D1A2-1FC9-4DD8-B38B-011C5D9065E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078B8B6B-60CD-4844-BF26-B29261FB42D4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383DF9-7CD4-4B6D-B006-E57A6C0E388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316CF65-9C84-410B-A999-FE07E213A8F0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A15E40-4699-458A-ABF2-1A636D2C939F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D9DB307-172F-423C-BE51-6C6B5D20E48E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2C83A1A-C386-4DBA-B2C1-CF5611B5F3EC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E53F6E56-0252-480B-A729-E977DF87545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52E5CC3F-B318-4417-BC0A-44D705B0EE9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7426D85-A2BB-4076-A56E-59A808533818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9AED3EA-B7FA-408D-8233-C6317233E6F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D4C07-0E44-4DDB-BEDF-283DB495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94428-C987-422B-AADD-8DBECEBB2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0C2C-DA08-4354-B83F-52F300E3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E8F86CC-3114-4181-9D29-286C12415021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70721AA-9FEB-40FF-9315-C9D3EE7F9ADB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1BC1FC2-B635-4FCF-884A-C566E9D81BF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6131190-1F27-41D8-8513-CEF65B29F4F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37E0E0FE-6897-4A3F-ADA9-BDC1892A21D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2E7E3795-183C-418C-841F-859CE7B5833D}"/>
              </a:ext>
            </a:extLst>
          </p:cNvPr>
          <p:cNvSpPr/>
          <p:nvPr/>
        </p:nvSpPr>
        <p:spPr>
          <a:xfrm>
            <a:off x="12610465" y="57440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87" y="207927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1957652" y="1717581"/>
            <a:ext cx="5841493" cy="2192790"/>
          </a:xfrm>
          <a:prstGeom prst="rect">
            <a:avLst/>
          </a:prstGeom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1951464" y="2101203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1951464" y="1816788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2695664" y="1967542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4B69CD3-35FD-4A50-BF2E-82B7DE4FF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8" t="32815" r="22570" b="21998"/>
          <a:stretch/>
        </p:blipFill>
        <p:spPr>
          <a:xfrm>
            <a:off x="2570710" y="4615639"/>
            <a:ext cx="5021327" cy="19879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36B3E2-A838-4C91-BC6D-CD39051B1FEC}"/>
              </a:ext>
            </a:extLst>
          </p:cNvPr>
          <p:cNvSpPr txBox="1"/>
          <p:nvPr/>
        </p:nvSpPr>
        <p:spPr>
          <a:xfrm>
            <a:off x="3420804" y="1176051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464635-4469-4CAE-8915-BC64699F50C2}"/>
              </a:ext>
            </a:extLst>
          </p:cNvPr>
          <p:cNvSpPr txBox="1"/>
          <p:nvPr/>
        </p:nvSpPr>
        <p:spPr>
          <a:xfrm>
            <a:off x="4148568" y="414596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33F71BE-1DDA-4295-962A-F9371A73048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22044404-DE51-420F-B974-4E09899F593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1B344E93-5436-4A66-B4A7-86E9AA1CF873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D8D290C-A4EF-49C3-9504-E8BC1F93885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B2502ED9-DBE2-4234-9FA5-769624C2284D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C01EA6C1-C852-4954-BF8A-8BFE09F29D9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98C4225F-D416-4ADB-910B-FA43202C37A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500B2180-E2A5-4E1D-95D5-F298CF3D6FFB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B3ED670A-6C59-420F-BE20-83E871C760CF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8E3B70-34FC-4816-B357-4AA69A8B288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50DD5842-58AE-4778-A2E6-52B05CFA22A5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B44C99-A25A-4913-AF01-2A67F82708E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795C934-4FEF-40C8-BDCA-B1508C26B4B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1A35827-4C1E-46A1-8A34-9FAB9338F2F7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16550B2D-9DD2-49F6-B68D-353E63F81CD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ABBF16A4-A7F8-46DD-934C-B946E16F3ECC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02AFE34F-12CE-42EB-B09D-8848F5BEBC7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F3F03CF-83E0-4529-A45C-85EB6FBF3F9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7" y="299745"/>
            <a:ext cx="2987673" cy="1015407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rgbClr val="A8135A"/>
                </a:solidFill>
              </a:rPr>
              <a:t>Diagramme de séquence du 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38125"/>
            <a:ext cx="7173558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1375686-CD0E-45C1-A413-EC56FC31AA6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CCFFA42A-DB10-4EEC-962A-FB9EB4C8A11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B5B7A455-7637-458C-9069-81CD27E5950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CDC77D4B-2A53-42B0-8784-E232E597287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87DECEAF-D2C7-4264-9C50-44EC2550783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6A671C0-ADCC-477D-ADB1-0233BD90041A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6DB3D2C7-8C88-4F94-A84B-8141F7D37D6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D384FC-A3BF-4314-8523-0E47F3A2F52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A9ECB5F-A361-4C85-8F98-7FAF01DAAAD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E4E251-C628-470E-A52A-9B25952D3A1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37EE24-1895-42B1-AF20-417C450EF1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FD38C0-64C2-464E-9412-04B5A9AFA25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8F75F24-02BE-470E-AEB4-866D8E2E5F5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FD3935B-7179-4855-963D-B825345A2D4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4E111C1C-7323-468B-8320-638250E216A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E8DB18D5-8F44-42C4-9142-DDD312B9075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4A0216A-A0B5-49EA-8CB0-6CE4486B9073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4503510A-E0CA-422C-83C4-7E32C606853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5" t="26180" r="32500" b="20079"/>
          <a:stretch/>
        </p:blipFill>
        <p:spPr>
          <a:xfrm>
            <a:off x="587248" y="2060550"/>
            <a:ext cx="5013827" cy="4345937"/>
          </a:xfrm>
          <a:prstGeom prst="rect">
            <a:avLst/>
          </a:prstGeom>
        </p:spPr>
      </p:pic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51DFF35-6EFB-4D83-8EE6-DEDD9E4E6778}"/>
              </a:ext>
            </a:extLst>
          </p:cNvPr>
          <p:cNvSpPr txBox="1"/>
          <p:nvPr/>
        </p:nvSpPr>
        <p:spPr>
          <a:xfrm>
            <a:off x="9671718" y="2889244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Formulaire de connexion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41F8C6E-51FB-48CB-A5D8-539FFC29B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t="30237" r="60625" b="62334"/>
          <a:stretch/>
        </p:blipFill>
        <p:spPr>
          <a:xfrm>
            <a:off x="6141147" y="2846841"/>
            <a:ext cx="2910840" cy="8153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649E961-6B72-4A08-ABC7-3E8299CFF7DA}"/>
              </a:ext>
            </a:extLst>
          </p:cNvPr>
          <p:cNvSpPr txBox="1"/>
          <p:nvPr/>
        </p:nvSpPr>
        <p:spPr>
          <a:xfrm>
            <a:off x="6760878" y="2299193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</a:t>
            </a:r>
            <a:r>
              <a:rPr lang="fr-FR" u="sng" dirty="0" err="1"/>
              <a:t>users</a:t>
            </a:r>
            <a:endParaRPr lang="fr-FR" u="sng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B1EBD7-E65A-48ED-9C8A-68777B3D9E40}"/>
              </a:ext>
            </a:extLst>
          </p:cNvPr>
          <p:cNvSpPr txBox="1"/>
          <p:nvPr/>
        </p:nvSpPr>
        <p:spPr>
          <a:xfrm>
            <a:off x="6760878" y="3896627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rôles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D1BB91A-8642-40B6-A410-1A4FBFD71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59" t="37889" r="57938" b="52667"/>
          <a:stretch/>
        </p:blipFill>
        <p:spPr>
          <a:xfrm>
            <a:off x="6760878" y="4468084"/>
            <a:ext cx="1274242" cy="815340"/>
          </a:xfrm>
          <a:prstGeom prst="rect">
            <a:avLst/>
          </a:prstGeom>
        </p:spPr>
      </p:pic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89F0F96F-9472-45F6-9532-7577B77E908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4BA3D78-614A-4095-BF60-5EE16101492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1039A847-6182-480A-BE6C-C05B28DF1DC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1B77134D-3CAE-4CD2-BD8C-01B18C6170E1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056D580C-F1A7-44EC-BF78-5D76415896F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A026A5CD-85AD-4EBD-AA8A-1CDBB3A91B96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8FB03336-BD6C-4749-A545-E6045E3B8CDF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3DE2360A-0D1F-4CC8-AFFA-9E0F57121FD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142C1989-AFA3-4192-B7A8-308B522987B5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8D77B0-514F-4849-B4E0-C060A0DEA05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1587E4B-555C-4313-8AEA-2DBFDBA3FE5A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2B3C6E-B40E-475E-9CF5-E7E341FA0CAD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F71B997-1C12-4328-B948-FEE26073216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6420A4D8-F4B8-4F64-86B7-6446A968D9B4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C254C07B-93D2-4384-8F15-0A550DFBE9EF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B2D2F0A6-1EFC-4468-BE06-2E3D4AB8BEE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8E9B064-1C4A-49DB-A342-768B394286E8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3BE7CDBA-1322-406B-A54E-00313EB937B5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65" y="4005894"/>
            <a:ext cx="8596668" cy="3880773"/>
          </a:xfrm>
        </p:spPr>
        <p:txBody>
          <a:bodyPr/>
          <a:lstStyle/>
          <a:p>
            <a:r>
              <a:rPr lang="fr-FR" dirty="0"/>
              <a:t>Il faut ensuite rediriger vers la bonne page en fonction du rôle.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1064628" y="4562916"/>
            <a:ext cx="6900545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B542D937-5B95-40BE-8B27-2DE88D698171}"/>
              </a:ext>
            </a:extLst>
          </p:cNvPr>
          <p:cNvSpPr txBox="1"/>
          <p:nvPr/>
        </p:nvSpPr>
        <p:spPr>
          <a:xfrm>
            <a:off x="9803759" y="28889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Formulaire de connexion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7334BBC-BFF5-48E6-B072-998EFC0F3C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5" r="19892" b="34555"/>
          <a:stretch/>
        </p:blipFill>
        <p:spPr bwMode="auto">
          <a:xfrm>
            <a:off x="1036006" y="2036025"/>
            <a:ext cx="6260059" cy="1796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3528E3-0968-413C-BB19-FEA1E049A0CF}"/>
              </a:ext>
            </a:extLst>
          </p:cNvPr>
          <p:cNvSpPr txBox="1">
            <a:spLocks/>
          </p:cNvSpPr>
          <p:nvPr/>
        </p:nvSpPr>
        <p:spPr>
          <a:xfrm>
            <a:off x="649265" y="1376942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rôles administrateur et superviseur doivent être stockées dans une fonction pour pouvoir s’en resservir. </a:t>
            </a: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B73F1831-64FF-48B3-B528-F0C72FC75F11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FF07D75-3FD8-496D-87F2-2396C13EE5C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6781A11B-9FA2-4891-8D6F-6857AEE158D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D6CD34F3-555B-41FE-8944-8DF99B82486D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18375421-71AA-4F9A-8813-0D3C76542A2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53613FB8-07E8-4AEF-B4C2-D2ED2D1EBDD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976F6FFE-D01D-4F89-AA71-E03701AE48AD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0791BE31-C854-4313-BFDD-F25F2D91123F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04CBEA25-7212-46D8-85B7-9FE6CC1C5A90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78B7A3-6138-4570-9A56-49896E7657B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EA3AC7C-63B0-4766-A642-CF5F8A91C865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F4786B-FD4A-4F94-9CA2-5435A35C87D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DF01781-FC1F-4C36-A83D-3FAE15644F77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6429A074-34E6-471C-B3B4-CCB160B8797D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BB8B2C5C-CF3B-4503-A0D7-D06F77380597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7CD37AAF-465F-4DBD-8B78-4204885D316E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632C4E84-3DED-4338-83FD-F83CEB7FF53C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844B5EAA-D340-4B4D-9901-7748B5067B3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64" y="31957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834792" y="2070239"/>
            <a:ext cx="6176782" cy="1541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834792" y="4222021"/>
            <a:ext cx="6176782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D1F4C482-411D-465A-A770-D277F9C43C1D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761BD09-F25C-43E6-97D3-6388999290E1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comptes superviseurs</a:t>
            </a: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01B88169-E28D-4786-B424-26738CA812AB}"/>
              </a:ext>
            </a:extLst>
          </p:cNvPr>
          <p:cNvSpPr txBox="1">
            <a:spLocks/>
          </p:cNvSpPr>
          <p:nvPr/>
        </p:nvSpPr>
        <p:spPr>
          <a:xfrm>
            <a:off x="383077" y="3712647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créneaux</a:t>
            </a: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4F199F89-9BAB-4DB7-BD5E-D4831D49327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507A0AA1-1D7F-4E31-B122-38214AF98731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D211BB05-6563-44A9-A385-D684406891C8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BB1F6AAE-48AA-43E4-B7F5-A215665BAB1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EC9AE880-6457-416D-B824-5E5FEC2C4E43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D388DC45-B7A9-4CA8-87C4-9555526EB53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EA61715E-246F-49B0-BDFC-F47D749B8D01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F17512EA-DE32-4760-8208-CFB8C189E1C9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49FB4AAD-0A3C-4852-89CA-329026D000C6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99BCE1-6885-4AE1-8FB0-FE418974564B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F0C53D1F-E636-41DB-9D0C-69B6028CC419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A176FE-5881-4136-A433-E13D982C76A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E81E1630-D7AD-4FC9-A575-B471AA9C891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D36D50A-A8C2-4FA6-A8F3-CA8F899A8E3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5DBE649D-ED27-4191-853D-60E1DC943AA9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C1072761-B20D-4164-95AE-CE9C1BF6BE3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894A4F8B-9AD0-4F83-996A-A04E023809C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D5956A12-D616-4EB6-B214-8BED0963E612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Lorsque le superviseur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0303" y="2711827"/>
            <a:ext cx="7601173" cy="1515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29BA8F9-3913-46D1-AFB7-22D65C0EBDA9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3022207-0256-407B-AB21-862B84C14225}"/>
              </a:ext>
            </a:extLst>
          </p:cNvPr>
          <p:cNvSpPr txBox="1">
            <a:spLocks/>
          </p:cNvSpPr>
          <p:nvPr/>
        </p:nvSpPr>
        <p:spPr>
          <a:xfrm>
            <a:off x="475588" y="4318605"/>
            <a:ext cx="7846291" cy="76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administrateur ne peut pas supprimer un superviseur ayant un créneau non passé et réservé, lorsque cela arrive une </a:t>
            </a:r>
            <a:r>
              <a:rPr lang="fr-FR" dirty="0" err="1"/>
              <a:t>alert</a:t>
            </a:r>
            <a:r>
              <a:rPr lang="fr-FR" dirty="0"/>
              <a:t> se lance.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70B09D0-1A4D-47E1-A3B5-88840B9DB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4" t="42667" r="37105" b="49417"/>
          <a:stretch/>
        </p:blipFill>
        <p:spPr>
          <a:xfrm>
            <a:off x="500303" y="5138734"/>
            <a:ext cx="9170125" cy="830997"/>
          </a:xfrm>
          <a:prstGeom prst="rect">
            <a:avLst/>
          </a:prstGeom>
        </p:spPr>
      </p:pic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94DBAC41-EB6C-4E71-AA68-CE242D4EAA9D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00EEC174-2A31-4114-80B7-7C9B9AE4763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B5CE1F4D-C0C7-49D0-A5DC-9C220A4601D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FD569DCE-76C5-4B48-95C7-7D5F8E9E11F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C4BB75A1-8EB5-4F8D-A659-0C13A4340212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B1F3166-6D85-4C1A-8E96-EA8A8C5FC8DF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E13FCF74-F54C-4083-ACFD-0D17A4627796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F4F07C6F-6D83-4C9B-8DC1-7FD61F8CF0B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52E338EC-ED87-4354-8E72-4A3F65B5CAD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FF39CC-B83C-41D2-B058-02CFC2A49D22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75A2ED5-364B-4BC4-A039-C59199150ABF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B0FC43-2A4B-4D75-B3F7-059BD851EF87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93B068A-9811-49A1-9A26-05008130C31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E8E89A01-5CC6-48DC-BB1A-EA3F1F4A74E7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3B54A20E-3A37-42B1-ACB5-BF0E6F665A3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236EC65-B1A5-49D8-82D3-439592EEDC1F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D48089A5-441E-4239-8C5C-2346B1486A7C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7ED6E1A4-69C9-4E75-B3AD-A1D5234CB5D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Grand écran</PresentationFormat>
  <Paragraphs>164</Paragraphs>
  <Slides>28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Application web </vt:lpstr>
      <vt:lpstr>Diagramme de séquence du Formulaire de connexion </vt:lpstr>
      <vt:lpstr>Formulaire de connexion 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Réserver un créneaux</vt:lpstr>
      <vt:lpstr>Réservation de créneaux</vt:lpstr>
      <vt:lpstr>Réservation de créneaux</vt:lpstr>
      <vt:lpstr>Présentation PowerPoint</vt:lpstr>
      <vt:lpstr>Consulter, modifier ou annuler sa réservation </vt:lpstr>
      <vt:lpstr>Application Arduino</vt:lpstr>
      <vt:lpstr>Présentation PowerPoint</vt:lpstr>
      <vt:lpstr>Diagramme de classe</vt:lpstr>
      <vt:lpstr>Câblage  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Programme permettant de vérifier le mot de passe</vt:lpstr>
      <vt:lpstr>Problèmes rencontrés</vt:lpstr>
      <vt:lpstr>Conclusion </vt:lpstr>
      <vt:lpstr>Partie 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12</cp:revision>
  <dcterms:created xsi:type="dcterms:W3CDTF">2020-06-07T17:45:12Z</dcterms:created>
  <dcterms:modified xsi:type="dcterms:W3CDTF">2020-06-07T20:07:36Z</dcterms:modified>
</cp:coreProperties>
</file>